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7315200" cy="96012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000000"/>
          </p15:clr>
        </p15:guide>
        <p15:guide id="2" pos="10368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hJG+z9wSvRomtbA+xYl1Z7iX0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100"/>
    <a:srgbClr val="1000FF"/>
    <a:srgbClr val="FF0101"/>
    <a:srgbClr val="017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32" d="100"/>
          <a:sy n="32" d="100"/>
        </p:scale>
        <p:origin x="1528" y="184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57262" y="720725"/>
            <a:ext cx="540067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23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7263" y="720725"/>
            <a:ext cx="540067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731837" y="4560887"/>
            <a:ext cx="5851500" cy="4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 txBox="1">
            <a:spLocks noGrp="1"/>
          </p:cNvSpPr>
          <p:nvPr>
            <p:ph type="sldNum" idx="12"/>
          </p:nvPr>
        </p:nvSpPr>
        <p:spPr>
          <a:xfrm>
            <a:off x="4143375" y="9120187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646237" y="5121275"/>
            <a:ext cx="29625924" cy="1448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927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2600327" y="14102081"/>
            <a:ext cx="27980641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>
            <a:off x="2600327" y="9301483"/>
            <a:ext cx="27980641" cy="480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888888"/>
              </a:buClr>
              <a:buSzPts val="6900"/>
              <a:buFont typeface="Arial"/>
              <a:buNone/>
              <a:defRPr sz="6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rgbClr val="888888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5500"/>
              <a:buFont typeface="Arial"/>
              <a:buNone/>
              <a:defRPr sz="5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 rot="5400000">
            <a:off x="18206721" y="6537963"/>
            <a:ext cx="18724880" cy="740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 rot="5400000">
            <a:off x="3119120" y="-594357"/>
            <a:ext cx="18724880" cy="2167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927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 rot="5400000">
            <a:off x="9217820" y="-2450306"/>
            <a:ext cx="14482761" cy="2962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927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>
            <a:spLocks noGrp="1"/>
          </p:cNvSpPr>
          <p:nvPr>
            <p:ph type="pic" idx="2"/>
          </p:nvPr>
        </p:nvSpPr>
        <p:spPr>
          <a:xfrm>
            <a:off x="6452237" y="1960880"/>
            <a:ext cx="19751040" cy="131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None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6452237" y="17175481"/>
            <a:ext cx="19751040" cy="257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2870180" y="873761"/>
            <a:ext cx="18402300" cy="18729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9271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1645922" y="4592321"/>
            <a:ext cx="10829927" cy="1501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2"/>
          </p:nvPr>
        </p:nvSpPr>
        <p:spPr>
          <a:xfrm>
            <a:off x="1645920" y="6959600"/>
            <a:ext cx="14544677" cy="126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»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3"/>
          </p:nvPr>
        </p:nvSpPr>
        <p:spPr>
          <a:xfrm>
            <a:off x="16722092" y="4912362"/>
            <a:ext cx="14550390" cy="204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None/>
              <a:defRPr sz="8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4"/>
          </p:nvPr>
        </p:nvSpPr>
        <p:spPr>
          <a:xfrm>
            <a:off x="16722092" y="6959600"/>
            <a:ext cx="14550390" cy="126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–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»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7785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Char char="•"/>
              <a:defRPr sz="5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1"/>
          </p:nvPr>
        </p:nvSpPr>
        <p:spPr>
          <a:xfrm>
            <a:off x="1645920" y="5120641"/>
            <a:ext cx="14538960" cy="1448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–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»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2"/>
          </p:nvPr>
        </p:nvSpPr>
        <p:spPr>
          <a:xfrm>
            <a:off x="16733520" y="5120641"/>
            <a:ext cx="14538960" cy="1448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838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749300" algn="l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–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66675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–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»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22300" algn="l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Arial"/>
              <a:buChar char="•"/>
              <a:defRPr sz="6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1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646237" y="879475"/>
            <a:ext cx="29625924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646237" y="5121275"/>
            <a:ext cx="29625924" cy="1448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t" anchorCtr="0">
            <a:noAutofit/>
          </a:bodyPr>
          <a:lstStyle>
            <a:lvl1pPr marL="457200" marR="0" lvl="0" indent="-9271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rial"/>
              <a:buChar char="•"/>
              <a:defRPr sz="1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38200" algn="l" rtl="0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–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49300" algn="l" rtl="0">
              <a:lnSpc>
                <a:spcPct val="100000"/>
              </a:lnSpc>
              <a:spcBef>
                <a:spcPts val="164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rial"/>
              <a:buChar char="•"/>
              <a:defRPr sz="8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–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»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6675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Char char="•"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1646237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1247437" y="20340638"/>
            <a:ext cx="104235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591838" y="20340638"/>
            <a:ext cx="7680325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3475" tIns="156725" rIns="313475" bIns="156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4100"/>
              <a:buFont typeface="Calibri"/>
              <a:buNone/>
              <a:defRPr sz="41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hyperlink" Target="http://dx.doi.org/10.1038/ncomms15037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/>
          <p:nvPr/>
        </p:nvSpPr>
        <p:spPr>
          <a:xfrm>
            <a:off x="150" y="-50"/>
            <a:ext cx="32918401" cy="25908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1541100" y="133085"/>
            <a:ext cx="31728599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Categorization of seen images from brain activity using sequence models</a:t>
            </a:r>
            <a:endParaRPr sz="5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356600" y="982385"/>
            <a:ext cx="30281699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Arash Jamalian, Rafi Ayub, Faraz Fadavi</a:t>
            </a:r>
            <a:endParaRPr sz="3000" b="0" i="0" u="none" strike="noStrike" cap="non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{arashj, rafiayub, fadavi} @stanford.edu</a:t>
            </a:r>
            <a:endParaRPr sz="3600" b="0" i="0" u="none" strike="noStrike" cap="none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26370" y="2606619"/>
            <a:ext cx="12353700" cy="18800099"/>
          </a:xfrm>
          <a:prstGeom prst="rect">
            <a:avLst/>
          </a:prstGeom>
          <a:solidFill>
            <a:srgbClr val="FFF8E6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21441975"/>
            <a:ext cx="32918401" cy="503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2353850" y="2626007"/>
            <a:ext cx="20564401" cy="18764867"/>
          </a:xfrm>
          <a:prstGeom prst="rect">
            <a:avLst/>
          </a:prstGeom>
          <a:solidFill>
            <a:srgbClr val="FFF8E6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235750" y="2781666"/>
            <a:ext cx="11785584" cy="5763141"/>
            <a:chOff x="433790" y="3119125"/>
            <a:chExt cx="11586300" cy="5763141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433790" y="3119125"/>
              <a:ext cx="11586300" cy="11214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Motivation</a:t>
              </a:r>
              <a:endParaRPr sz="5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433790" y="4088125"/>
              <a:ext cx="11586300" cy="4794141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Background</a:t>
              </a:r>
              <a:endParaRPr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 visual system 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is incredibly complex and is not yet fully understood how it can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recognize objects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For biologically-inspired deep learning models for visual recognition to continue to be successful, we must study the brain further.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Problem</a:t>
              </a:r>
              <a:endParaRPr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Many studies have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decoded object category 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visual brain activity, but most do not incorporate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temporal information 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of fMRI.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Approach</a:t>
              </a:r>
              <a:endParaRPr sz="2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We apply an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LSTM classifier </a:t>
              </a:r>
              <a:r>
                <a:rPr lang="en-US" sz="2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predict seen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object category </a:t>
              </a:r>
              <a:r>
                <a:rPr lang="en-US" sz="2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the brain activity of visual areas using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fMRI</a:t>
              </a:r>
              <a:r>
                <a:rPr lang="en-US" sz="28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2800" b="0" i="0" u="none" strike="noStrike" cap="none" dirty="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0" y="223789"/>
            <a:ext cx="1333100" cy="2035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236068" y="8830258"/>
            <a:ext cx="11786419" cy="12281142"/>
            <a:chOff x="433797" y="1322983"/>
            <a:chExt cx="11524807" cy="12281142"/>
          </a:xfrm>
        </p:grpSpPr>
        <p:sp>
          <p:nvSpPr>
            <p:cNvPr id="94" name="Google Shape;94;p1"/>
            <p:cNvSpPr txBox="1"/>
            <p:nvPr/>
          </p:nvSpPr>
          <p:spPr>
            <a:xfrm>
              <a:off x="433797" y="1322983"/>
              <a:ext cx="11524800" cy="11214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Methods</a:t>
              </a:r>
              <a:endParaRPr sz="5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433804" y="2253325"/>
              <a:ext cx="11524800" cy="113508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Dataset</a:t>
              </a: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BOLD5000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: 4 subjects were shown images from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ImageNet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COCO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and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Scene </a:t>
              </a:r>
              <a:r>
                <a:rPr lang="en-US" sz="2800" b="0" i="0" u="none" strike="noStrike" cap="none" dirty="0" err="1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UNderstanding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 (SUN) in the scanner.</a:t>
              </a: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Images were labeled with three super categories: </a:t>
              </a:r>
              <a:r>
                <a:rPr lang="en-US" sz="2800" b="0" i="0" u="none" strike="noStrike" cap="none" dirty="0">
                  <a:solidFill>
                    <a:srgbClr val="017D01"/>
                  </a:solidFill>
                  <a:latin typeface="Open Sans"/>
                  <a:ea typeface="Open Sans"/>
                  <a:cs typeface="Open Sans"/>
                  <a:sym typeface="Open Sans"/>
                </a:rPr>
                <a:t>Animal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>
                  <a:solidFill>
                    <a:srgbClr val="FF0101"/>
                  </a:solidFill>
                  <a:latin typeface="Open Sans"/>
                  <a:ea typeface="Open Sans"/>
                  <a:cs typeface="Open Sans"/>
                  <a:sym typeface="Open Sans"/>
                </a:rPr>
                <a:t>Artifact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>
                  <a:solidFill>
                    <a:srgbClr val="1000FF"/>
                  </a:solidFill>
                  <a:latin typeface="Open Sans"/>
                  <a:ea typeface="Open Sans"/>
                  <a:cs typeface="Open Sans"/>
                  <a:sym typeface="Open Sans"/>
                </a:rPr>
                <a:t>Scene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fMRI timeseries was extracted from visual areas: </a:t>
              </a:r>
              <a:r>
                <a:rPr lang="en-US" sz="2800" b="0" i="0" u="none" strike="noStrike" cap="none" dirty="0" err="1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parahippocampal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 place area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 err="1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retrosplenial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 complex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occipital place area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lateral occipital complex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, and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early visual area 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in each hemisphere, resulting in ten total ROIs per subject</a:t>
              </a: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13136 samples x 5 timepoints/TRs x 6960 total voxels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2687460" y="2780689"/>
            <a:ext cx="19888352" cy="14418542"/>
            <a:chOff x="433791" y="3119124"/>
            <a:chExt cx="11524803" cy="8509025"/>
          </a:xfrm>
        </p:grpSpPr>
        <p:sp>
          <p:nvSpPr>
            <p:cNvPr id="97" name="Google Shape;97;p1"/>
            <p:cNvSpPr txBox="1"/>
            <p:nvPr/>
          </p:nvSpPr>
          <p:spPr>
            <a:xfrm>
              <a:off x="433794" y="3119124"/>
              <a:ext cx="11524800" cy="6060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Results and Discussion</a:t>
              </a:r>
              <a:endParaRPr sz="5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433791" y="3725249"/>
              <a:ext cx="11524800" cy="7902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3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12673463" y="17454250"/>
            <a:ext cx="9572829" cy="3657000"/>
            <a:chOff x="433810" y="3691375"/>
            <a:chExt cx="12647415" cy="3657000"/>
          </a:xfrm>
        </p:grpSpPr>
        <p:sp>
          <p:nvSpPr>
            <p:cNvPr id="100" name="Google Shape;100;p1"/>
            <p:cNvSpPr txBox="1"/>
            <p:nvPr/>
          </p:nvSpPr>
          <p:spPr>
            <a:xfrm>
              <a:off x="433810" y="3691375"/>
              <a:ext cx="12647399" cy="9618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Future Directions</a:t>
              </a:r>
              <a:endParaRPr sz="5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433826" y="4620475"/>
              <a:ext cx="12647399" cy="2727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Acquiring more fMRI data </a:t>
              </a: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from similar studies can help significantly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reduce our overfitting</a:t>
              </a:r>
            </a:p>
            <a:p>
              <a: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</a:pPr>
              <a:endParaRPr dirty="0"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Char char="•"/>
              </a:pPr>
              <a:r>
                <a:rPr lang="en-US" sz="2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Combining an LSTM with a generator network or autoencoder can allow use to </a:t>
              </a:r>
              <a:r>
                <a:rPr lang="en-US" sz="2800" b="0" i="0" u="none" strike="noStrike" cap="none" dirty="0">
                  <a:solidFill>
                    <a:srgbClr val="9A0100"/>
                  </a:solidFill>
                  <a:latin typeface="Open Sans"/>
                  <a:ea typeface="Open Sans"/>
                  <a:cs typeface="Open Sans"/>
                  <a:sym typeface="Open Sans"/>
                </a:rPr>
                <a:t>generate images from fMRI data directly</a:t>
              </a:r>
              <a:endParaRPr dirty="0">
                <a:solidFill>
                  <a:srgbClr val="9A0100"/>
                </a:solidFill>
              </a:endParaRPr>
            </a:p>
          </p:txBody>
        </p:sp>
      </p:grpSp>
      <p:grpSp>
        <p:nvGrpSpPr>
          <p:cNvPr id="102" name="Google Shape;102;p1"/>
          <p:cNvGrpSpPr/>
          <p:nvPr/>
        </p:nvGrpSpPr>
        <p:grpSpPr>
          <a:xfrm>
            <a:off x="22555740" y="17454250"/>
            <a:ext cx="10020098" cy="3667160"/>
            <a:chOff x="1371998" y="3310075"/>
            <a:chExt cx="10698375" cy="3667160"/>
          </a:xfrm>
        </p:grpSpPr>
        <p:sp>
          <p:nvSpPr>
            <p:cNvPr id="103" name="Google Shape;103;p1"/>
            <p:cNvSpPr txBox="1"/>
            <p:nvPr/>
          </p:nvSpPr>
          <p:spPr>
            <a:xfrm>
              <a:off x="1382873" y="3310075"/>
              <a:ext cx="10687500" cy="929100"/>
            </a:xfrm>
            <a:prstGeom prst="rect">
              <a:avLst/>
            </a:prstGeom>
            <a:solidFill>
              <a:srgbClr val="990000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-US" sz="50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References</a:t>
              </a:r>
              <a:endParaRPr sz="5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1371998" y="4249335"/>
              <a:ext cx="10687500" cy="27279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AutoNum type="arabicPeriod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Nadine Chang et al. “BOLD5000, a public fMRI dataset while viewing 5000 visual images”. In: Scientific data 6.1 (2019), p. 49.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AutoNum type="arabicPeriod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Tomoyasu Horikawa and Yukiyasu Kamitani. “Generic decoding of seen and imagined objects using hierarchical visual features”. In: Nature Communications 8.May (2017), pp. 1–15. ISSN: 20411723. DOI: 10.1038/ncomms15037. arXiv: 1510.06479. URL: </a:t>
              </a:r>
              <a:r>
                <a:rPr lang="en-US" sz="13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http://dx.doi.org/10.1038/ncomms15037</a:t>
              </a: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AutoNum type="arabicPeriod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Kai Qiao et al. “Category Decoding of Visual Stimuli From Human Brain Activity Using a Bidirectional Recurrent Neural Network to Simulate Bidirectional Information Flows in Human Visual Cortices”. In: Frontiers in Neuroscience 13.July (2019), pp. 1–15. DOI: 10.3389/fnins.2019.00692.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AutoNum type="arabicPeriod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Guohua Shen et al. “Deep image reconstruction from human brain activity”. In: PLoS Computational Biology 15.1 (2019), pp. 1–23. ISSN: 15537358. DOI: 10.1371/journal.pcbi.1006633.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AutoNum type="arabicPeriod"/>
              </a:pPr>
              <a:r>
                <a:rPr lang="en-US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Kuan Han et al. “Variational autoencoder: An unsupervised model for encoding and decoding fMRI activity in visual cortex”. In: NeuroImage 198.January 2018 (2019), pp. 125–136. ISSN: 10959572. DOI: 10.1016/j.neuroimage.2019.05.039.</a:t>
              </a:r>
              <a:endParaRPr/>
            </a:p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254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" name="Google Shape;105;p1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859" y="14624081"/>
            <a:ext cx="5820233" cy="427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 descr="Image result for lstm equations"/>
          <p:cNvPicPr preferRelativeResize="0"/>
          <p:nvPr/>
        </p:nvPicPr>
        <p:blipFill rotWithShape="1">
          <a:blip r:embed="rId6">
            <a:alphaModFix/>
          </a:blip>
          <a:srcRect r="44498"/>
          <a:stretch/>
        </p:blipFill>
        <p:spPr>
          <a:xfrm>
            <a:off x="7582600" y="14381034"/>
            <a:ext cx="3275369" cy="215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 descr="A picture containing object, puzzle, frui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703644" y="3920502"/>
            <a:ext cx="5130071" cy="513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 descr="A picture containing object, puzzle, tre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605138" y="3877306"/>
            <a:ext cx="5130071" cy="513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" descr="A picture containing object, puzzle, food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51818" y="3920501"/>
            <a:ext cx="5130072" cy="513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" descr="A close up of a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169484" y="3897333"/>
            <a:ext cx="5131642" cy="513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 descr="A screenshot of a cell phone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951966" y="9028836"/>
            <a:ext cx="6069655" cy="40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" descr="A close up of a map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5354473" y="9129956"/>
            <a:ext cx="5515517" cy="370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058880" y="9179043"/>
            <a:ext cx="5515517" cy="357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12670" y="18686458"/>
            <a:ext cx="5057053" cy="177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 descr="Image result for lstm equations"/>
          <p:cNvPicPr preferRelativeResize="0"/>
          <p:nvPr/>
        </p:nvPicPr>
        <p:blipFill rotWithShape="1">
          <a:blip r:embed="rId6">
            <a:alphaModFix/>
          </a:blip>
          <a:srcRect l="55421"/>
          <a:stretch/>
        </p:blipFill>
        <p:spPr>
          <a:xfrm>
            <a:off x="8060630" y="16610416"/>
            <a:ext cx="2751308" cy="22554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"/>
          <p:cNvSpPr txBox="1"/>
          <p:nvPr/>
        </p:nvSpPr>
        <p:spPr>
          <a:xfrm>
            <a:off x="501410" y="19639209"/>
            <a:ext cx="6099682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Figure 1: </a:t>
            </a:r>
            <a:r>
              <a:rPr lang="en-US" sz="20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LSTM classifier model. Dropout was including before the dense layer. The optimal model after hyperparameter tuning had an LSTM size of 12 units, dense 32, dropout of 49%, recurrent dropout of 55%, Adam optimizer with learning rate 0.0016, decay 0.001, and batch size of 208.</a:t>
            </a:r>
            <a:endParaRPr sz="2000" b="0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4583559" y="15361920"/>
            <a:ext cx="6649263" cy="169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4583558" y="13370528"/>
            <a:ext cx="6649263" cy="1463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 txBox="1"/>
          <p:nvPr/>
        </p:nvSpPr>
        <p:spPr>
          <a:xfrm>
            <a:off x="12811433" y="12865823"/>
            <a:ext cx="11760531" cy="22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Results:</a:t>
            </a:r>
            <a:endParaRPr sz="24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9A0100"/>
                </a:solidFill>
                <a:latin typeface="Open Sans"/>
                <a:ea typeface="Open Sans"/>
                <a:cs typeface="Open Sans"/>
                <a:sym typeface="Open Sans"/>
              </a:rPr>
              <a:t>High noise levels in fMRI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with small sample size 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equire high dropout rate to prevent overfitting 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Achieve </a:t>
            </a:r>
            <a:r>
              <a:rPr lang="en-US" sz="2400" b="0" i="0" u="none" strike="noStrike" cap="none" dirty="0">
                <a:solidFill>
                  <a:srgbClr val="9A0100"/>
                </a:solidFill>
                <a:latin typeface="Open Sans"/>
                <a:ea typeface="Open Sans"/>
                <a:cs typeface="Open Sans"/>
                <a:sym typeface="Open Sans"/>
              </a:rPr>
              <a:t>68% accuracy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lang="en-US" sz="2400" b="0" i="0" u="none" strike="noStrike" cap="none" dirty="0">
                <a:solidFill>
                  <a:srgbClr val="9A0100"/>
                </a:solidFill>
                <a:latin typeface="Open Sans"/>
                <a:ea typeface="Open Sans"/>
                <a:cs typeface="Open Sans"/>
                <a:sym typeface="Open Sans"/>
              </a:rPr>
              <a:t>65% average F1 score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Subjects have different distributions. Best performance on subject 1.</a:t>
            </a:r>
            <a:endParaRPr sz="24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Best performance: Animal category, Worst performance: Artifact category. </a:t>
            </a:r>
            <a:endParaRPr sz="2400" dirty="0"/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4309145" y="15361920"/>
            <a:ext cx="8457395" cy="16974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/>
        </p:nvSpPr>
        <p:spPr>
          <a:xfrm>
            <a:off x="6797760" y="20458825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Table 1: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Number of images from each class shown to each subjects.</a:t>
            </a:r>
            <a:endParaRPr sz="2000" b="0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6708665" y="14091670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LSTM equations</a:t>
            </a:r>
            <a:endParaRPr sz="2000" b="0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13313882" y="8402061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 images</a:t>
            </a:r>
            <a:endParaRPr sz="2800" b="0" i="1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17934504" y="8406895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Animal, Artifact, Scene</a:t>
            </a:r>
            <a:endParaRPr sz="2800" b="0" i="1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2651651" y="8402061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Multiple subcategories</a:t>
            </a:r>
            <a:endParaRPr sz="2800" b="0" i="1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27226775" y="8361649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fMRI data</a:t>
            </a:r>
            <a:endParaRPr sz="2800" b="0" i="1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20213178" y="3891835"/>
            <a:ext cx="4971964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t-SNE</a:t>
            </a:r>
            <a:endParaRPr sz="2800" b="1" i="1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613</Words>
  <Application>Microsoft Macintosh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Open Sans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Rafi Ayub</cp:lastModifiedBy>
  <cp:revision>3</cp:revision>
  <dcterms:modified xsi:type="dcterms:W3CDTF">2019-12-08T21:51:44Z</dcterms:modified>
</cp:coreProperties>
</file>